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gif" ContentType="video/unknown"/>
  <Override PartName="/ppt/media/media2.gif" ContentType="video/unknown"/>
  <Override PartName="/ppt/media/media3.gif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</p:sldIdLst>
  <p:sldSz cx="13004800" cy="9753600"/>
  <p:notesSz cx="6858000" cy="9144000"/>
  <p:defaultTextStyle>
    <a:lvl1pPr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gif>
</file>

<file path=ppt/media/media2.gif>
</file>

<file path=ppt/media/media3.g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1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2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3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4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1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2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3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4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标题文本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1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2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3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4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标题文本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1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2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3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4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正文级别 1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正文级别 2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正文级别 3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正文级别 4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1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2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3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4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1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2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3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4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正文级别 5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defTabSz="584200">
        <a:defRPr sz="4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600" defTabSz="584200">
        <a:defRPr sz="4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200" defTabSz="584200">
        <a:defRPr sz="4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800" defTabSz="584200">
        <a:defRPr sz="4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400" defTabSz="584200">
        <a:defRPr sz="4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3000" defTabSz="584200">
        <a:defRPr sz="4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600" defTabSz="584200">
        <a:defRPr sz="4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200" defTabSz="584200">
        <a:defRPr sz="4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800" defTabSz="584200">
        <a:defRPr sz="4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hyperlink" Target="http://lvwenhan.com" TargetMode="External"/><Relationship Id="rId4" Type="http://schemas.openxmlformats.org/officeDocument/2006/relationships/hyperlink" Target="https://github.com/johnlui" TargetMode="External"/><Relationship Id="rId5" Type="http://schemas.openxmlformats.org/officeDocument/2006/relationships/hyperlink" Target="http://autolayout.club/" TargetMode="Externa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video" Target="../media/media1.gif"/><Relationship Id="rId4" Type="http://schemas.microsoft.com/office/2007/relationships/media" Target="../media/media1.gif"/><Relationship Id="rId5" Type="http://schemas.openxmlformats.org/officeDocument/2006/relationships/image" Target="../media/image4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2.gif"/><Relationship Id="rId3" Type="http://schemas.microsoft.com/office/2007/relationships/media" Target="../media/media2.gif"/><Relationship Id="rId4" Type="http://schemas.openxmlformats.org/officeDocument/2006/relationships/image" Target="../media/image19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Relationship Id="rId3" Type="http://schemas.openxmlformats.org/officeDocument/2006/relationships/video" Target="../media/media3.gif"/><Relationship Id="rId4" Type="http://schemas.microsoft.com/office/2007/relationships/media" Target="../media/media3.gif"/><Relationship Id="rId5" Type="http://schemas.openxmlformats.org/officeDocument/2006/relationships/image" Target="../media/image21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xfrm>
            <a:off x="419000" y="4332518"/>
            <a:ext cx="12166800" cy="1088563"/>
          </a:xfrm>
          <a:prstGeom prst="rect">
            <a:avLst/>
          </a:prstGeom>
        </p:spPr>
        <p:txBody>
          <a:bodyPr anchor="t"/>
          <a:lstStyle>
            <a:lvl1pPr algn="ctr">
              <a:defRPr b="1" sz="5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5600">
                <a:solidFill>
                  <a:srgbClr val="FFFFFF"/>
                </a:solidFill>
              </a:rPr>
              <a:t>Swift 与 Auto Layout 最佳?实践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419000" y="7971366"/>
            <a:ext cx="12166800" cy="494111"/>
          </a:xfrm>
          <a:prstGeom prst="rect">
            <a:avLst/>
          </a:prstGeom>
        </p:spPr>
        <p:txBody>
          <a:bodyPr/>
          <a:lstStyle>
            <a:lvl1pPr algn="r">
              <a:lnSpc>
                <a:spcPct val="150000"/>
              </a:lnSpc>
              <a:defRPr sz="2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吕文翰 JohnLui</a:t>
            </a:r>
          </a:p>
        </p:txBody>
      </p:sp>
      <p:sp>
        <p:nvSpPr>
          <p:cNvPr id="34" name="Shape 34"/>
          <p:cNvSpPr/>
          <p:nvPr/>
        </p:nvSpPr>
        <p:spPr>
          <a:xfrm>
            <a:off x="419000" y="8542866"/>
            <a:ext cx="12166800" cy="494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r">
              <a:lnSpc>
                <a:spcPct val="150000"/>
              </a:lnSpc>
              <a:defRPr sz="2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2015-09-24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83" name="Shape 83"/>
          <p:cNvSpPr/>
          <p:nvPr/>
        </p:nvSpPr>
        <p:spPr>
          <a:xfrm>
            <a:off x="793546" y="2305050"/>
            <a:ext cx="692246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3. 不啰嗦又强大的 enum（枚举）</a:t>
            </a:r>
          </a:p>
        </p:txBody>
      </p:sp>
      <p:sp>
        <p:nvSpPr>
          <p:cNvPr id="84" name="Shape 84"/>
          <p:cNvSpPr/>
          <p:nvPr/>
        </p:nvSpPr>
        <p:spPr>
          <a:xfrm>
            <a:off x="1115479" y="3121721"/>
            <a:ext cx="8329998" cy="5839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enum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Name: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case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John, </a:t>
            </a:r>
            <a:r>
              <a:rPr sz="2200">
                <a:solidFill>
                  <a:srgbClr val="FFFFFF"/>
                </a:solidFill>
                <a:latin typeface="Heiti SC Light"/>
                <a:ea typeface="Heiti SC Light"/>
                <a:cs typeface="Heiti SC Light"/>
                <a:sym typeface="Heiti SC Light"/>
              </a:rPr>
              <a:t>小明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</a:t>
            </a:r>
            <a:r>
              <a:rPr sz="2200">
                <a:solidFill>
                  <a:srgbClr val="FFFFFF"/>
                </a:solidFill>
                <a:latin typeface="Heiti SC Light"/>
                <a:ea typeface="Heiti SC Light"/>
                <a:cs typeface="Heiti SC Light"/>
                <a:sym typeface="Heiti SC Light"/>
              </a:rPr>
              <a:t>小红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</a:t>
            </a:r>
            <a:r>
              <a:rPr sz="2200">
                <a:solidFill>
                  <a:srgbClr val="FFFFFF"/>
                </a:solidFill>
                <a:latin typeface="Apple Color Emoji"/>
                <a:ea typeface="Apple Color Emoji"/>
                <a:cs typeface="Apple Color Emoji"/>
                <a:sym typeface="Apple Color Emoji"/>
              </a:rPr>
              <a:t>🐳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var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varDoubleDescription: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get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       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return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2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rawValue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+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2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rawValue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    }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}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func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funcDoubleDescription() -&gt;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return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2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rawValue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+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2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rawValue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}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a = </a:t>
            </a:r>
            <a:r>
              <a:rPr sz="22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Name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200">
                <a:solidFill>
                  <a:srgbClr val="93C86A"/>
                </a:solidFill>
                <a:latin typeface="Apple Color Emoji"/>
                <a:ea typeface="Apple Color Emoji"/>
                <a:cs typeface="Apple Color Emoji"/>
                <a:sym typeface="Apple Color Emoji"/>
              </a:rPr>
              <a:t>🐳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(a.rawValue)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(a.varDoubleDescription)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(a.funcDoubleDescription())</a:t>
            </a:r>
          </a:p>
        </p:txBody>
      </p:sp>
      <p:sp>
        <p:nvSpPr>
          <p:cNvPr id="85" name="Shape 85"/>
          <p:cNvSpPr/>
          <p:nvPr/>
        </p:nvSpPr>
        <p:spPr>
          <a:xfrm>
            <a:off x="11143411" y="7593813"/>
            <a:ext cx="1039590" cy="151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🐳</a:t>
            </a:r>
            <a:endParaRPr b="1" sz="2800">
              <a:solidFill>
                <a:srgbClr val="FFFFFF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🐳🐳</a:t>
            </a:r>
            <a:endParaRPr b="1" sz="2800">
              <a:solidFill>
                <a:srgbClr val="FFFFFF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🐳🐳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2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8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4" grpId="2"/>
      <p:bldP build="whole" bldLvl="1" animBg="1" rev="0" advAuto="0" spid="85" grpId="3"/>
      <p:bldP build="whole" bldLvl="1" animBg="1" rev="0" advAuto="0" spid="8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Shape 88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89" name="Shape 89"/>
          <p:cNvSpPr/>
          <p:nvPr/>
        </p:nvSpPr>
        <p:spPr>
          <a:xfrm>
            <a:off x="793546" y="2305050"/>
            <a:ext cx="35186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4. 『内置』 KVO</a:t>
            </a:r>
          </a:p>
        </p:txBody>
      </p:sp>
      <p:sp>
        <p:nvSpPr>
          <p:cNvPr id="90" name="Shape 90"/>
          <p:cNvSpPr/>
          <p:nvPr/>
        </p:nvSpPr>
        <p:spPr>
          <a:xfrm>
            <a:off x="1062608" y="3387361"/>
            <a:ext cx="11210826" cy="4770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class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Man {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var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name = 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""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didSet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       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"Man.name did set: "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+ 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name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    }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}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m = 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Man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m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name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= 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"JohnLui"</a:t>
            </a:r>
          </a:p>
        </p:txBody>
      </p:sp>
      <p:sp>
        <p:nvSpPr>
          <p:cNvPr id="91" name="Shape 91"/>
          <p:cNvSpPr/>
          <p:nvPr/>
        </p:nvSpPr>
        <p:spPr>
          <a:xfrm>
            <a:off x="894915" y="8592881"/>
            <a:ext cx="5449169" cy="541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tabLst>
                <a:tab pos="482600" algn="l"/>
              </a:tabLst>
              <a:defRPr sz="28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Man.name did set: JohnLui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2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8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1" grpId="3"/>
      <p:bldP build="whole" bldLvl="1" animBg="1" rev="0" advAuto="0" spid="89" grpId="1"/>
      <p:bldP build="whole" bldLvl="1" animBg="1" rev="0" advAuto="0" spid="90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95" name="Shape 95"/>
          <p:cNvSpPr/>
          <p:nvPr/>
        </p:nvSpPr>
        <p:spPr>
          <a:xfrm>
            <a:off x="793546" y="2305050"/>
            <a:ext cx="33659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5. 可选值的妙用</a:t>
            </a:r>
          </a:p>
        </p:txBody>
      </p:sp>
      <p:sp>
        <p:nvSpPr>
          <p:cNvPr id="96" name="Shape 96"/>
          <p:cNvSpPr/>
          <p:nvPr/>
        </p:nvSpPr>
        <p:spPr>
          <a:xfrm>
            <a:off x="302530" y="3387361"/>
            <a:ext cx="12399740" cy="4074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func</a:t>
            </a: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whoAreYou(name: </a:t>
            </a:r>
            <a:r>
              <a:rPr sz="2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callback: (() -&gt; </a:t>
            </a:r>
            <a:r>
              <a:rPr sz="2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)? = </a:t>
            </a:r>
            <a:r>
              <a:rPr sz="2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nil</a:t>
            </a: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{</a:t>
            </a:r>
            <a:endParaRPr sz="2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("my name is: \(name)")</a:t>
            </a:r>
            <a:endParaRPr sz="2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callback?()</a:t>
            </a:r>
            <a:endParaRPr sz="2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2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endParaRPr sz="2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whoAreYou</a:t>
            </a: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6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"John"</a:t>
            </a: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whoAreYou</a:t>
            </a: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6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"John"</a:t>
            </a: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{ () -&gt; </a:t>
            </a:r>
            <a:r>
              <a:rPr sz="2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in</a:t>
            </a:r>
            <a:endParaRPr sz="2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("callback success!")</a:t>
            </a:r>
            <a:endParaRPr sz="2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</a:p>
        </p:txBody>
      </p:sp>
      <p:sp>
        <p:nvSpPr>
          <p:cNvPr id="97" name="Shape 97"/>
          <p:cNvSpPr/>
          <p:nvPr/>
        </p:nvSpPr>
        <p:spPr>
          <a:xfrm>
            <a:off x="861049" y="7896502"/>
            <a:ext cx="3742011" cy="148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my name is: John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my name is: John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callback success!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8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5" grpId="1"/>
      <p:bldP build="whole" bldLvl="1" animBg="1" rev="0" advAuto="0" spid="96" grpId="2"/>
      <p:bldP build="whole" bldLvl="1" animBg="1" rev="0" advAuto="0" spid="97" grpId="3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Shape 100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101" name="Shape 101"/>
          <p:cNvSpPr/>
          <p:nvPr/>
        </p:nvSpPr>
        <p:spPr>
          <a:xfrm>
            <a:off x="793546" y="2305050"/>
            <a:ext cx="24515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6. 命名空间</a:t>
            </a:r>
          </a:p>
        </p:txBody>
      </p:sp>
      <p:sp>
        <p:nvSpPr>
          <p:cNvPr id="102" name="Shape 102"/>
          <p:cNvSpPr/>
          <p:nvPr/>
        </p:nvSpPr>
        <p:spPr>
          <a:xfrm>
            <a:off x="1064530" y="3260361"/>
            <a:ext cx="2888432" cy="1011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import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UIKit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import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Pitaya</a:t>
            </a:r>
          </a:p>
        </p:txBody>
      </p:sp>
      <p:sp>
        <p:nvSpPr>
          <p:cNvPr id="103" name="Shape 103"/>
          <p:cNvSpPr/>
          <p:nvPr/>
        </p:nvSpPr>
        <p:spPr>
          <a:xfrm>
            <a:off x="264881" y="4536033"/>
            <a:ext cx="12475038" cy="5151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import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Foundation</a:t>
            </a:r>
            <a:endParaRPr sz="1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import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Pitaya</a:t>
            </a:r>
            <a:endParaRPr sz="1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import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Pitaya.Swift</a:t>
            </a:r>
            <a:endParaRPr sz="1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import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UIKit</a:t>
            </a:r>
            <a:endParaRPr sz="1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… …</a:t>
            </a:r>
            <a:endParaRPr sz="1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class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Pitaya {</a:t>
            </a:r>
            <a:endParaRPr sz="1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class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var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DEBUG: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Bool</a:t>
            </a:r>
            <a:endParaRPr sz="1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class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func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request(method: Pitaya.</a:t>
            </a:r>
            <a:r>
              <a:rPr sz="16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HTTPMethod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url: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errorCallback: ((error: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NSError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-&gt;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)?, callback: ((data: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NSData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?, response: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NSHTTPURLResponse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?) -&gt;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)?)</a:t>
            </a:r>
            <a:endParaRPr sz="1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class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func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request(method: Pitaya.</a:t>
            </a:r>
            <a:r>
              <a:rPr sz="16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HTTPMethod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url: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params: [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AnyObject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], errorCallback: ((error: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NSError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-&gt;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)?, callback: ((data: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NSData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?, response: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NSHTTPURLResponse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?) -&gt;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)?)</a:t>
            </a:r>
            <a:endParaRPr sz="1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class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func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request(method: Pitaya.</a:t>
            </a:r>
            <a:r>
              <a:rPr sz="16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HTTPMethod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url: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files: [Pitaya.</a:t>
            </a:r>
            <a:r>
              <a:rPr sz="16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File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], errorCallback: ((error: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NSError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-&gt;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)?, callback: ((data: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NSData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?, response: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NSHTTPURLResponse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?) -&gt;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)?)</a:t>
            </a:r>
            <a:endParaRPr sz="1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class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6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func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request(method: Pitaya.</a:t>
            </a:r>
            <a:r>
              <a:rPr sz="16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HTTPMethod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url: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params: [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AnyObject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], files: [Pitaya.</a:t>
            </a:r>
            <a:r>
              <a:rPr sz="16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File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], errorCallback: ((error: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NSError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-&gt;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)?, callback: ((data: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NSData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?, response: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NSHTTPURLResponse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?) -&gt; </a:t>
            </a:r>
            <a:r>
              <a:rPr sz="16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)?)</a:t>
            </a:r>
            <a:endParaRPr sz="16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2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8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7"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1" grpId="1"/>
      <p:bldP build="whole" bldLvl="1" animBg="1" rev="0" advAuto="0" spid="102" grpId="2"/>
      <p:bldP build="whole" bldLvl="1" animBg="1" rev="0" advAuto="0" spid="103" grpId="3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hape 106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107" name="Shape 107"/>
          <p:cNvSpPr/>
          <p:nvPr/>
        </p:nvSpPr>
        <p:spPr>
          <a:xfrm>
            <a:off x="793546" y="2305050"/>
            <a:ext cx="240990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7. try catch</a:t>
            </a:r>
          </a:p>
        </p:txBody>
      </p:sp>
      <p:sp>
        <p:nvSpPr>
          <p:cNvPr id="108" name="Shape 108"/>
          <p:cNvSpPr/>
          <p:nvPr/>
        </p:nvSpPr>
        <p:spPr>
          <a:xfrm>
            <a:off x="996796" y="2692030"/>
            <a:ext cx="7735542" cy="6938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do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json =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try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getJSON()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print(json)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catch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GetJSONError.Forbidden {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("403 Forbidden")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catch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GetJSONError.NotFound {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("404 Not Found")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catch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("error catched!")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enum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GetJSONError: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ErrorType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case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Forbidden, NotFound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func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getJSON()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throws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-&gt;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a = </a:t>
            </a:r>
            <a:r>
              <a:rPr sz="20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403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if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a == </a:t>
            </a:r>
            <a:r>
              <a:rPr sz="20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403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throw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GetJSONError.Forbidden; }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if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a == </a:t>
            </a:r>
            <a:r>
              <a:rPr sz="20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404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throw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GetJSONError.NotFound; }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return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"return JSON String Success!"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</a:p>
        </p:txBody>
      </p:sp>
      <p:pic>
        <p:nvPicPr>
          <p:cNvPr id="109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4196695"/>
            <a:ext cx="7620000" cy="39288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2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9" grpId="3"/>
      <p:bldP build="whole" bldLvl="1" animBg="1" rev="0" advAuto="0" spid="108" grpId="2"/>
      <p:bldP build="whole" bldLvl="1" animBg="1" rev="0" advAuto="0" spid="107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Shape 112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113" name="Shape 113"/>
          <p:cNvSpPr/>
          <p:nvPr/>
        </p:nvSpPr>
        <p:spPr>
          <a:xfrm>
            <a:off x="793546" y="2305050"/>
            <a:ext cx="38231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8. 无所不能的闭包</a:t>
            </a:r>
          </a:p>
        </p:txBody>
      </p:sp>
      <p:sp>
        <p:nvSpPr>
          <p:cNvPr id="114" name="Shape 114"/>
          <p:cNvSpPr/>
          <p:nvPr/>
        </p:nvSpPr>
        <p:spPr>
          <a:xfrm>
            <a:off x="546099" y="3387361"/>
            <a:ext cx="11912601" cy="50312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func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getClosureAndReturnClosure(name: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callback: () -&gt;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-&gt; () -&gt;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("my name is \(name)")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callback()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return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 () -&gt;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in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("this is a return closure!")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}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callcallback = getClosureAndReturnClosure(</a:t>
            </a:r>
            <a:r>
              <a:rPr sz="22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"John"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{ () -&gt;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in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("this is a closure param!")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callcallback()</a:t>
            </a:r>
          </a:p>
        </p:txBody>
      </p:sp>
      <p:sp>
        <p:nvSpPr>
          <p:cNvPr id="115" name="Shape 115"/>
          <p:cNvSpPr/>
          <p:nvPr/>
        </p:nvSpPr>
        <p:spPr>
          <a:xfrm>
            <a:off x="7252351" y="7996795"/>
            <a:ext cx="5449170" cy="148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my name is John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this is a closure param!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this is a return closure!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2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8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7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3" grpId="1"/>
      <p:bldP build="whole" bldLvl="1" animBg="1" rev="0" advAuto="0" spid="115" grpId="3"/>
      <p:bldP build="whole" bldLvl="1" animBg="1" rev="0" advAuto="0" spid="114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118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119" name="Shape 119"/>
          <p:cNvSpPr/>
          <p:nvPr/>
        </p:nvSpPr>
        <p:spPr>
          <a:xfrm>
            <a:off x="793546" y="2305050"/>
            <a:ext cx="38231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8. 无所不能的闭包</a:t>
            </a:r>
          </a:p>
        </p:txBody>
      </p:sp>
      <p:sp>
        <p:nvSpPr>
          <p:cNvPr id="120" name="Shape 120"/>
          <p:cNvSpPr/>
          <p:nvPr/>
        </p:nvSpPr>
        <p:spPr>
          <a:xfrm>
            <a:off x="752872" y="3006361"/>
            <a:ext cx="11499057" cy="6345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enum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OneError: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ErrorType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case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000">
                <a:solidFill>
                  <a:srgbClr val="FFFFFF"/>
                </a:solidFill>
                <a:latin typeface="Apple Color Emoji"/>
                <a:ea typeface="Apple Color Emoji"/>
                <a:cs typeface="Apple Color Emoji"/>
                <a:sym typeface="Apple Color Emoji"/>
              </a:rPr>
              <a:t>🐶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func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getClosureAndReturnClosure(name: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String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callback: () -&gt;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-&gt; ()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throws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-&gt;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0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"my name is 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\</a:t>
            </a:r>
            <a:r>
              <a:rPr sz="20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name</a:t>
            </a:r>
            <a:r>
              <a:rPr sz="20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)"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callback()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return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 ()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throws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-&gt;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in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throw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0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OneError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000">
                <a:solidFill>
                  <a:srgbClr val="93C86A"/>
                </a:solidFill>
                <a:latin typeface="Apple Color Emoji"/>
                <a:ea typeface="Apple Color Emoji"/>
                <a:cs typeface="Apple Color Emoji"/>
                <a:sym typeface="Apple Color Emoji"/>
              </a:rPr>
              <a:t>🐶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}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do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try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0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getClosureAndReturnClosure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0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"John"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callback: { () -&gt;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in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0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"this is a closure param!"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})()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 </a:t>
            </a:r>
            <a:r>
              <a:rPr sz="20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catch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0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0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"error catched! 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\</a:t>
            </a:r>
            <a:r>
              <a:rPr sz="20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error</a:t>
            </a:r>
            <a:r>
              <a:rPr sz="20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)"</a:t>
            </a: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0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</a:p>
        </p:txBody>
      </p:sp>
      <p:sp>
        <p:nvSpPr>
          <p:cNvPr id="121" name="Shape 121"/>
          <p:cNvSpPr/>
          <p:nvPr/>
        </p:nvSpPr>
        <p:spPr>
          <a:xfrm>
            <a:off x="7252351" y="7981949"/>
            <a:ext cx="5449170" cy="151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my name is John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this is a closure param!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error catched! </a:t>
            </a:r>
            <a:r>
              <a:rPr sz="2800">
                <a:solidFill>
                  <a:srgbClr val="FFFFFF"/>
                </a:solidFill>
                <a:latin typeface="Apple Color Emoji"/>
                <a:ea typeface="Apple Color Emoji"/>
                <a:cs typeface="Apple Color Emoji"/>
                <a:sym typeface="Apple Color Emoji"/>
              </a:rPr>
              <a:t>🐶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2"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1" grpId="2"/>
      <p:bldP build="whole" bldLvl="1" animBg="1" rev="0" advAuto="0" spid="120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你是否应该选择 Swift？</a:t>
            </a:r>
          </a:p>
        </p:txBody>
      </p:sp>
      <p:sp>
        <p:nvSpPr>
          <p:cNvPr id="124" name="Shape 124"/>
          <p:cNvSpPr/>
          <p:nvPr>
            <p:ph type="body" idx="1"/>
          </p:nvPr>
        </p:nvSpPr>
        <p:spPr>
          <a:xfrm>
            <a:off x="952500" y="3036341"/>
            <a:ext cx="11099800" cy="107387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Apple 全力推行</a:t>
            </a:r>
          </a:p>
        </p:txBody>
      </p:sp>
      <p:pic>
        <p:nvPicPr>
          <p:cNvPr id="12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Shape 126"/>
          <p:cNvSpPr/>
          <p:nvPr/>
        </p:nvSpPr>
        <p:spPr>
          <a:xfrm>
            <a:off x="952500" y="4111608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127" name="Shape 127"/>
          <p:cNvSpPr/>
          <p:nvPr/>
        </p:nvSpPr>
        <p:spPr>
          <a:xfrm>
            <a:off x="952500" y="519711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完全兼容 Cocoa、Cocoa Touch</a:t>
            </a:r>
          </a:p>
        </p:txBody>
      </p:sp>
      <p:sp>
        <p:nvSpPr>
          <p:cNvPr id="128" name="Shape 128"/>
          <p:cNvSpPr/>
          <p:nvPr/>
        </p:nvSpPr>
        <p:spPr>
          <a:xfrm>
            <a:off x="952500" y="6282613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直接支持系统底层的 C api</a:t>
            </a:r>
          </a:p>
        </p:txBody>
      </p:sp>
      <p:sp>
        <p:nvSpPr>
          <p:cNvPr id="129" name="Shape 129"/>
          <p:cNvSpPr/>
          <p:nvPr/>
        </p:nvSpPr>
        <p:spPr>
          <a:xfrm>
            <a:off x="952500" y="7357880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最低支持 iOS 7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hape 132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spcBef>
                <a:spcPts val="4200"/>
              </a:spcBef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完全兼容 Cocoa、Cocoa Touch</a:t>
            </a:r>
          </a:p>
        </p:txBody>
      </p:sp>
      <p:sp>
        <p:nvSpPr>
          <p:cNvPr id="133" name="Shape 133"/>
          <p:cNvSpPr/>
          <p:nvPr/>
        </p:nvSpPr>
        <p:spPr>
          <a:xfrm>
            <a:off x="161048" y="3097764"/>
            <a:ext cx="12682704" cy="19832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if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data = </a:t>
            </a:r>
            <a:r>
              <a:rPr sz="22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"JohnLui"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.dataUsingEncoding(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NSUTF8StringEncoding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{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if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string =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NSString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(data: data, encoding: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NSUTF8StringEncoding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{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(string)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}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</a:p>
        </p:txBody>
      </p:sp>
      <p:sp>
        <p:nvSpPr>
          <p:cNvPr id="134" name="Shape 134"/>
          <p:cNvSpPr/>
          <p:nvPr/>
        </p:nvSpPr>
        <p:spPr>
          <a:xfrm>
            <a:off x="434689" y="5235211"/>
            <a:ext cx="12135422" cy="2891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button =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UIButton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button.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setTitle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</a:t>
            </a:r>
            <a:r>
              <a:rPr sz="2800">
                <a:solidFill>
                  <a:srgbClr val="E44448"/>
                </a:solidFill>
                <a:latin typeface="Heiti SC Light"/>
                <a:ea typeface="Heiti SC Light"/>
                <a:cs typeface="Heiti SC Light"/>
                <a:sym typeface="Heiti SC Light"/>
              </a:rPr>
              <a:t>关闭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forState: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UIControlState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.Normal)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button.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addTarget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action: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Selector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"exitButtonBeTapped:"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), forControlEvents: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UIControlEvents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.TouchUpInside)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view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addSubview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(button)</a:t>
            </a:r>
          </a:p>
        </p:txBody>
      </p:sp>
      <p:sp>
        <p:nvSpPr>
          <p:cNvPr id="135" name="Shape 135"/>
          <p:cNvSpPr/>
          <p:nvPr/>
        </p:nvSpPr>
        <p:spPr>
          <a:xfrm>
            <a:off x="438923" y="5233094"/>
            <a:ext cx="12126954" cy="2421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button =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UIButton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button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setTitle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</a:t>
            </a:r>
            <a:r>
              <a:rPr sz="2800">
                <a:solidFill>
                  <a:srgbClr val="E44448"/>
                </a:solidFill>
                <a:latin typeface="Heiti SC Light"/>
                <a:ea typeface="Heiti SC Light"/>
                <a:cs typeface="Heiti SC Light"/>
                <a:sym typeface="Heiti SC Light"/>
              </a:rPr>
              <a:t>关闭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forState:.Normal)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button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.addTarget(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action: 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"exitButtonBeTapped:"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forControlEvents:.TouchUpInside)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.view.addSubview(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button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</a:p>
        </p:txBody>
      </p:sp>
      <p:sp>
        <p:nvSpPr>
          <p:cNvPr id="136" name="Shape 136"/>
          <p:cNvSpPr/>
          <p:nvPr/>
        </p:nvSpPr>
        <p:spPr>
          <a:xfrm>
            <a:off x="161048" y="3093530"/>
            <a:ext cx="12682704" cy="16022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if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2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data = </a:t>
            </a:r>
            <a:r>
              <a:rPr sz="22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“JohnLui"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dataUsingEncoding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NSUTF8StringEncoding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),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5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string =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NSString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(data: data, encoding: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NSUTF8StringEncoding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{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2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(string)</a:t>
            </a:r>
            <a:endParaRPr sz="22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6" dur="1000" fill="hold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nodeType="after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xi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18" dur="1500" fill="hold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nodeType="afterEffect" presetClass="entr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6" grpId="2"/>
      <p:bldP build="whole" bldLvl="1" animBg="1" rev="0" advAuto="0" spid="134" grpId="4"/>
      <p:bldP build="whole" bldLvl="1" animBg="1" rev="0" advAuto="0" spid="135" grpId="5"/>
      <p:bldP build="whole" bldLvl="1" animBg="1" rev="0" advAuto="0" spid="134" grpId="3"/>
      <p:bldP build="whole" bldLvl="1" animBg="1" rev="0" advAuto="0" spid="133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你是否应该选择 Swift？</a:t>
            </a:r>
          </a:p>
        </p:txBody>
      </p:sp>
      <p:sp>
        <p:nvSpPr>
          <p:cNvPr id="139" name="Shape 139"/>
          <p:cNvSpPr/>
          <p:nvPr>
            <p:ph type="body" idx="1"/>
          </p:nvPr>
        </p:nvSpPr>
        <p:spPr>
          <a:xfrm>
            <a:off x="952500" y="3036341"/>
            <a:ext cx="11099800" cy="107387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Apple 全力推行</a:t>
            </a:r>
          </a:p>
        </p:txBody>
      </p:sp>
      <p:pic>
        <p:nvPicPr>
          <p:cNvPr id="140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Shape 141"/>
          <p:cNvSpPr/>
          <p:nvPr/>
        </p:nvSpPr>
        <p:spPr>
          <a:xfrm>
            <a:off x="952500" y="4111608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142" name="Shape 142"/>
          <p:cNvSpPr/>
          <p:nvPr/>
        </p:nvSpPr>
        <p:spPr>
          <a:xfrm>
            <a:off x="952500" y="519711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完全兼容 Cocoa、Cocoa Touch</a:t>
            </a:r>
          </a:p>
        </p:txBody>
      </p:sp>
      <p:sp>
        <p:nvSpPr>
          <p:cNvPr id="143" name="Shape 143"/>
          <p:cNvSpPr/>
          <p:nvPr/>
        </p:nvSpPr>
        <p:spPr>
          <a:xfrm>
            <a:off x="952500" y="6282613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直接支持系统底层的 C api</a:t>
            </a:r>
          </a:p>
        </p:txBody>
      </p:sp>
      <p:sp>
        <p:nvSpPr>
          <p:cNvPr id="144" name="Shape 144"/>
          <p:cNvSpPr/>
          <p:nvPr/>
        </p:nvSpPr>
        <p:spPr>
          <a:xfrm>
            <a:off x="952500" y="7357880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最低支持 iOS 7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0.jpg"/>
          <p:cNvPicPr/>
          <p:nvPr/>
        </p:nvPicPr>
        <p:blipFill>
          <a:blip r:embed="rId2">
            <a:extLst/>
          </a:blip>
          <a:srcRect l="11077" t="0" r="4074" b="0"/>
          <a:stretch>
            <a:fillRect/>
          </a:stretch>
        </p:blipFill>
        <p:spPr>
          <a:xfrm>
            <a:off x="6718299" y="2201333"/>
            <a:ext cx="5334001" cy="6286501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关于我</a:t>
            </a:r>
          </a:p>
        </p:txBody>
      </p:sp>
      <p:sp>
        <p:nvSpPr>
          <p:cNvPr id="38" name="Shape 3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非科班出身程序员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使用纯 Swift 开发 iOS APP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个人网站</a:t>
            </a:r>
            <a:r>
              <a:rPr sz="2800" u="sng">
                <a:solidFill>
                  <a:srgbClr val="FFFFFF"/>
                </a:solidFill>
                <a:hlinkClick r:id="rId3" invalidUrl="" action="" tgtFrame="" tooltip="" history="1" highlightClick="0" endSnd="0"/>
              </a:rPr>
              <a:t>《岁寒》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Github 用户名：</a:t>
            </a:r>
            <a:r>
              <a:rPr sz="2800" u="sng">
                <a:solidFill>
                  <a:srgbClr val="FFFFFF"/>
                </a:solidFill>
                <a:hlinkClick r:id="rId4" invalidUrl="" action="" tgtFrame="" tooltip="" history="1" highlightClick="0" endSnd="0"/>
              </a:rPr>
              <a:t>johnlui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正在写</a:t>
            </a:r>
            <a:r>
              <a:rPr sz="2800" u="sng">
                <a:solidFill>
                  <a:srgbClr val="FFFFFF"/>
                </a:solidFill>
                <a:hlinkClick r:id="rId5" invalidUrl="" action="" tgtFrame="" tooltip="" history="1" highlightClick="0" endSnd="0"/>
              </a:rPr>
              <a:t>《iOS 可视化编程与 Auto Layout》</a:t>
            </a:r>
          </a:p>
        </p:txBody>
      </p:sp>
      <p:sp>
        <p:nvSpPr>
          <p:cNvPr id="39" name="Shape 39"/>
          <p:cNvSpPr/>
          <p:nvPr/>
        </p:nvSpPr>
        <p:spPr>
          <a:xfrm>
            <a:off x="977899" y="2844800"/>
            <a:ext cx="5334001" cy="494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marL="311150" indent="-311150" algn="l" defTabSz="554990">
              <a:spcBef>
                <a:spcPts val="3000"/>
              </a:spcBef>
              <a:buSzPct val="75000"/>
              <a:buChar char="•"/>
              <a:defRPr sz="266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60">
                <a:solidFill>
                  <a:srgbClr val="FFFFFF"/>
                </a:solidFill>
              </a:rPr>
              <a:t>吕文翰 JohnLui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hape 147"/>
          <p:cNvSpPr/>
          <p:nvPr/>
        </p:nvSpPr>
        <p:spPr>
          <a:xfrm>
            <a:off x="952500" y="796561"/>
            <a:ext cx="8940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spcBef>
                <a:spcPts val="4200"/>
              </a:spcBef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直接支持系统底层的 C api</a:t>
            </a:r>
          </a:p>
        </p:txBody>
      </p:sp>
      <p:sp>
        <p:nvSpPr>
          <p:cNvPr id="148" name="Shape 148"/>
          <p:cNvSpPr/>
          <p:nvPr/>
        </p:nvSpPr>
        <p:spPr>
          <a:xfrm>
            <a:off x="982133" y="3183495"/>
            <a:ext cx="6516143" cy="541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import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Darwin.POSIX.sys.socket</a:t>
            </a:r>
          </a:p>
        </p:txBody>
      </p:sp>
      <p:sp>
        <p:nvSpPr>
          <p:cNvPr id="149" name="Shape 149"/>
          <p:cNvSpPr/>
          <p:nvPr/>
        </p:nvSpPr>
        <p:spPr>
          <a:xfrm>
            <a:off x="1032933" y="5038361"/>
            <a:ext cx="4595590" cy="541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import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Dispatch.queue</a:t>
            </a:r>
          </a:p>
        </p:txBody>
      </p:sp>
      <p:sp>
        <p:nvSpPr>
          <p:cNvPr id="150" name="Shape 150"/>
          <p:cNvSpPr/>
          <p:nvPr/>
        </p:nvSpPr>
        <p:spPr>
          <a:xfrm>
            <a:off x="999066" y="2489228"/>
            <a:ext cx="5022380" cy="541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a =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socket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0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0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0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</a:p>
        </p:txBody>
      </p:sp>
      <p:sp>
        <p:nvSpPr>
          <p:cNvPr id="151" name="Shape 151"/>
          <p:cNvSpPr/>
          <p:nvPr/>
        </p:nvSpPr>
        <p:spPr>
          <a:xfrm>
            <a:off x="991158" y="4326495"/>
            <a:ext cx="8863484" cy="541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static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var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onceToken: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dispatch_once_t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= 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0</a:t>
            </a:r>
          </a:p>
        </p:txBody>
      </p:sp>
      <p:sp>
        <p:nvSpPr>
          <p:cNvPr id="152" name="Shape 152"/>
          <p:cNvSpPr/>
          <p:nvPr/>
        </p:nvSpPr>
        <p:spPr>
          <a:xfrm>
            <a:off x="991158" y="6163762"/>
            <a:ext cx="6089353" cy="541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CC_MD5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(str!, strLen, result)</a:t>
            </a:r>
          </a:p>
        </p:txBody>
      </p:sp>
      <p:sp>
        <p:nvSpPr>
          <p:cNvPr id="153" name="Shape 153"/>
          <p:cNvSpPr/>
          <p:nvPr/>
        </p:nvSpPr>
        <p:spPr>
          <a:xfrm>
            <a:off x="991158" y="6893226"/>
            <a:ext cx="8009905" cy="541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D28F5A"/>
                </a:solidFill>
                <a:latin typeface="Monaco"/>
                <a:ea typeface="Monaco"/>
                <a:cs typeface="Monaco"/>
                <a:sym typeface="Monaco"/>
              </a:rPr>
              <a:t>#import 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&lt;CommonCrypto/CommonCrypto.h&gt;</a:t>
            </a:r>
          </a:p>
        </p:txBody>
      </p:sp>
      <p:sp>
        <p:nvSpPr>
          <p:cNvPr id="154" name="Shape 154"/>
          <p:cNvSpPr/>
          <p:nvPr/>
        </p:nvSpPr>
        <p:spPr>
          <a:xfrm>
            <a:off x="986060" y="6890651"/>
            <a:ext cx="8020101" cy="2832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 defTabSz="457200">
              <a:lnSpc>
                <a:spcPct val="80000"/>
              </a:lnSpc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D28F5A"/>
                </a:solidFill>
                <a:latin typeface="Monaco"/>
                <a:ea typeface="Monaco"/>
                <a:cs typeface="Monaco"/>
                <a:sym typeface="Monaco"/>
              </a:rPr>
              <a:t>#import 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&lt;CommonCrypto/CommonCrypto.h&gt;</a:t>
            </a:r>
            <a:endParaRPr sz="2800">
              <a:solidFill>
                <a:srgbClr val="D28F5A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lnSpc>
                <a:spcPct val="80000"/>
              </a:lnSpc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D28F5A"/>
                </a:solidFill>
                <a:latin typeface="Monaco"/>
                <a:ea typeface="Monaco"/>
                <a:cs typeface="Monaco"/>
                <a:sym typeface="Monaco"/>
              </a:rPr>
              <a:t>#import 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"WeiboSDK.h"</a:t>
            </a:r>
            <a:endParaRPr sz="2800">
              <a:solidFill>
                <a:srgbClr val="D28F5A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lnSpc>
                <a:spcPct val="80000"/>
              </a:lnSpc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D28F5A"/>
                </a:solidFill>
                <a:latin typeface="Monaco"/>
                <a:ea typeface="Monaco"/>
                <a:cs typeface="Monaco"/>
                <a:sym typeface="Monaco"/>
              </a:rPr>
              <a:t>#import 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"WXApi.h"</a:t>
            </a:r>
            <a:endParaRPr sz="2800">
              <a:solidFill>
                <a:srgbClr val="D28F5A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lnSpc>
                <a:spcPct val="80000"/>
              </a:lnSpc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D28F5A"/>
                </a:solidFill>
                <a:latin typeface="Monaco"/>
                <a:ea typeface="Monaco"/>
                <a:cs typeface="Monaco"/>
                <a:sym typeface="Monaco"/>
              </a:rPr>
              <a:t>#import 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&lt;AlipaySDK/AlipaySDK.h&gt;</a:t>
            </a:r>
            <a:endParaRPr sz="2800">
              <a:solidFill>
                <a:srgbClr val="D28F5A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lnSpc>
                <a:spcPct val="80000"/>
              </a:lnSpc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D28F5A"/>
                </a:solidFill>
                <a:latin typeface="Monaco"/>
                <a:ea typeface="Monaco"/>
                <a:cs typeface="Monaco"/>
                <a:sym typeface="Monaco"/>
              </a:rPr>
              <a:t>#import 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"Order.h"</a:t>
            </a:r>
            <a:endParaRPr sz="2800">
              <a:solidFill>
                <a:srgbClr val="D28F5A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lnSpc>
                <a:spcPct val="80000"/>
              </a:lnSpc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D28F5A"/>
                </a:solidFill>
                <a:latin typeface="Monaco"/>
                <a:ea typeface="Monaco"/>
                <a:cs typeface="Monaco"/>
                <a:sym typeface="Monaco"/>
              </a:rPr>
              <a:t>#import 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"DataSigner.h"</a:t>
            </a:r>
            <a:endParaRPr sz="2800">
              <a:solidFill>
                <a:srgbClr val="D28F5A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lnSpc>
                <a:spcPct val="80000"/>
              </a:lnSpc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D28F5A"/>
                </a:solidFill>
                <a:latin typeface="Monaco"/>
                <a:ea typeface="Monaco"/>
                <a:cs typeface="Monaco"/>
                <a:sym typeface="Monaco"/>
              </a:rPr>
              <a:t>#import 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"APService.h"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presetClass="entr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presetClass="exit" presetSubtype="0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0" dur="1500" fill="hold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nodeType="afterEffect" presetClass="entr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5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4" grpId="8"/>
      <p:bldP build="whole" bldLvl="1" animBg="1" rev="0" advAuto="0" spid="151" grpId="3"/>
      <p:bldP build="whole" bldLvl="1" animBg="1" rev="0" advAuto="0" spid="153" grpId="6"/>
      <p:bldP build="whole" bldLvl="1" animBg="1" rev="0" advAuto="0" spid="148" grpId="2"/>
      <p:bldP build="whole" bldLvl="1" animBg="1" rev="0" advAuto="0" spid="150" grpId="1"/>
      <p:bldP build="whole" bldLvl="1" animBg="1" rev="0" advAuto="0" spid="152" grpId="5"/>
      <p:bldP build="whole" bldLvl="1" animBg="1" rev="0" advAuto="0" spid="149" grpId="4"/>
      <p:bldP build="whole" bldLvl="1" animBg="1" rev="0" advAuto="0" spid="153" grpId="7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51200" y="368300"/>
            <a:ext cx="6502400" cy="6502400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hape 157"/>
          <p:cNvSpPr/>
          <p:nvPr>
            <p:ph type="title"/>
          </p:nvPr>
        </p:nvSpPr>
        <p:spPr>
          <a:xfrm>
            <a:off x="1270000" y="7239000"/>
            <a:ext cx="10464800" cy="14224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Auto Layout</a:t>
            </a:r>
          </a:p>
        </p:txBody>
      </p:sp>
      <p:sp>
        <p:nvSpPr>
          <p:cNvPr id="158" name="Shape 158"/>
          <p:cNvSpPr/>
          <p:nvPr>
            <p:ph type="body" idx="1"/>
          </p:nvPr>
        </p:nvSpPr>
        <p:spPr>
          <a:xfrm>
            <a:off x="1270000" y="8712200"/>
            <a:ext cx="10464800" cy="64975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屏幕适配界的菜刀</a:t>
            </a:r>
          </a:p>
        </p:txBody>
      </p:sp>
      <p:pic>
        <p:nvPicPr>
          <p:cNvPr id="159" name="b5e91425647800.gif"/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54050" y="431800"/>
            <a:ext cx="11696700" cy="6756400"/>
          </a:xfrm>
          <a:prstGeom prst="rect">
            <a:avLst/>
          </a:prstGeom>
        </p:spPr>
      </p:pic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0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3100"/>
                            </p:stCondLst>
                            <p:childTnLst>
                              <p:par>
                                <p:cTn id="8" nodeType="afterEffect" presetClass="exi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9" dur="1500" fill="hold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4600"/>
                            </p:stCondLst>
                            <p:childTnLst>
                              <p:par>
                                <p:cTn id="12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100"/>
                            </p:stCondLst>
                            <p:childTnLst>
                              <p:par>
                                <p:cTn id="17" nodeType="afterEffect" presetClass="entr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9" dur="1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600"/>
                            </p:stCondLst>
                            <p:childTnLst>
                              <p:par>
                                <p:cTn id="21" nodeType="after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23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</p:childTnLst>
        </p:cTn>
      </p:par>
    </p:tnLst>
    <p:bldLst>
      <p:bldP build="whole" bldLvl="1" animBg="1" rev="0" advAuto="0" spid="156" grpId="2"/>
      <p:bldP build="whole" bldLvl="1" animBg="1" rev="0" advAuto="0" spid="157" grpId="3"/>
      <p:bldP build="whole" bldLvl="1" animBg="1" rev="0" advAuto="0" spid="158" grpId="4"/>
      <p:bldP build="whole" bldLvl="1" animBg="1" rev="0" advAuto="0" spid="159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body" idx="1"/>
          </p:nvPr>
        </p:nvSpPr>
        <p:spPr>
          <a:xfrm>
            <a:off x="952500" y="2507522"/>
            <a:ext cx="11099800" cy="107387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最重要的基本原则：完全约束</a:t>
            </a:r>
          </a:p>
        </p:txBody>
      </p:sp>
      <p:sp>
        <p:nvSpPr>
          <p:cNvPr id="162" name="Shape 162"/>
          <p:cNvSpPr/>
          <p:nvPr/>
        </p:nvSpPr>
        <p:spPr>
          <a:xfrm>
            <a:off x="952500" y="3582789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实战技巧分享</a:t>
            </a:r>
          </a:p>
        </p:txBody>
      </p:sp>
      <p:sp>
        <p:nvSpPr>
          <p:cNvPr id="163" name="Shape 163"/>
          <p:cNvSpPr/>
          <p:nvPr/>
        </p:nvSpPr>
        <p:spPr>
          <a:xfrm>
            <a:off x="952500" y="4668291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基于内容的约束</a:t>
            </a:r>
          </a:p>
        </p:txBody>
      </p:sp>
      <p:sp>
        <p:nvSpPr>
          <p:cNvPr id="164" name="Shape 164"/>
          <p:cNvSpPr/>
          <p:nvPr/>
        </p:nvSpPr>
        <p:spPr>
          <a:xfrm>
            <a:off x="952500" y="5753794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UITableViewCell 自动定高</a:t>
            </a:r>
          </a:p>
        </p:txBody>
      </p:sp>
      <p:sp>
        <p:nvSpPr>
          <p:cNvPr id="165" name="Shape 165"/>
          <p:cNvSpPr/>
          <p:nvPr/>
        </p:nvSpPr>
        <p:spPr>
          <a:xfrm>
            <a:off x="952500" y="6829060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Auto Layout 动画</a:t>
            </a:r>
          </a:p>
        </p:txBody>
      </p:sp>
      <p:sp>
        <p:nvSpPr>
          <p:cNvPr id="166" name="Shape 166"/>
          <p:cNvSpPr/>
          <p:nvPr/>
        </p:nvSpPr>
        <p:spPr>
          <a:xfrm>
            <a:off x="2765053" y="757055"/>
            <a:ext cx="7474695" cy="1152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b="1" sz="4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FFFFFF"/>
                </a:solidFill>
              </a:rPr>
              <a:t>Auto Layout</a:t>
            </a:r>
          </a:p>
        </p:txBody>
      </p:sp>
      <p:sp>
        <p:nvSpPr>
          <p:cNvPr id="167" name="Shape 167"/>
          <p:cNvSpPr/>
          <p:nvPr/>
        </p:nvSpPr>
        <p:spPr>
          <a:xfrm>
            <a:off x="952500" y="7899400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iOS 9 的变化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最重要的基本原则：完全约束</a:t>
            </a:r>
          </a:p>
        </p:txBody>
      </p:sp>
      <p:grpSp>
        <p:nvGrpSpPr>
          <p:cNvPr id="184" name="Group 184"/>
          <p:cNvGrpSpPr/>
          <p:nvPr/>
        </p:nvGrpSpPr>
        <p:grpSpPr>
          <a:xfrm>
            <a:off x="2470048" y="2324772"/>
            <a:ext cx="7562798" cy="6431878"/>
            <a:chOff x="0" y="0"/>
            <a:chExt cx="7562796" cy="6431877"/>
          </a:xfrm>
        </p:grpSpPr>
        <p:sp>
          <p:nvSpPr>
            <p:cNvPr id="170" name="Shape 170"/>
            <p:cNvSpPr/>
            <p:nvPr/>
          </p:nvSpPr>
          <p:spPr>
            <a:xfrm>
              <a:off x="501906" y="859579"/>
              <a:ext cx="7060891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</a:p>
          </p:txBody>
        </p:sp>
        <p:sp>
          <p:nvSpPr>
            <p:cNvPr id="171" name="Shape 171"/>
            <p:cNvSpPr/>
            <p:nvPr/>
          </p:nvSpPr>
          <p:spPr>
            <a:xfrm flipH="1">
              <a:off x="514015" y="865392"/>
              <a:ext cx="1" cy="5454598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</a:p>
          </p:txBody>
        </p:sp>
        <p:sp>
          <p:nvSpPr>
            <p:cNvPr id="172" name="Shape 172"/>
            <p:cNvSpPr/>
            <p:nvPr/>
          </p:nvSpPr>
          <p:spPr>
            <a:xfrm>
              <a:off x="7137501" y="0"/>
              <a:ext cx="34290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x</a:t>
              </a:r>
            </a:p>
          </p:txBody>
        </p:sp>
        <p:sp>
          <p:nvSpPr>
            <p:cNvPr id="173" name="Shape 173"/>
            <p:cNvSpPr/>
            <p:nvPr/>
          </p:nvSpPr>
          <p:spPr>
            <a:xfrm>
              <a:off x="12801" y="5784177"/>
              <a:ext cx="34290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y</a:t>
              </a:r>
            </a:p>
          </p:txBody>
        </p:sp>
        <p:sp>
          <p:nvSpPr>
            <p:cNvPr id="174" name="Shape 174"/>
            <p:cNvSpPr/>
            <p:nvPr/>
          </p:nvSpPr>
          <p:spPr>
            <a:xfrm>
              <a:off x="1901381" y="1909313"/>
              <a:ext cx="4261942" cy="3012629"/>
            </a:xfrm>
            <a:prstGeom prst="rect">
              <a:avLst/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</a:p>
          </p:txBody>
        </p:sp>
        <p:sp>
          <p:nvSpPr>
            <p:cNvPr id="175" name="Shape 175"/>
            <p:cNvSpPr/>
            <p:nvPr/>
          </p:nvSpPr>
          <p:spPr>
            <a:xfrm>
              <a:off x="4032351" y="902929"/>
              <a:ext cx="1" cy="984760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</a:p>
          </p:txBody>
        </p:sp>
        <p:sp>
          <p:nvSpPr>
            <p:cNvPr id="176" name="Shape 176"/>
            <p:cNvSpPr/>
            <p:nvPr/>
          </p:nvSpPr>
          <p:spPr>
            <a:xfrm>
              <a:off x="518987" y="3415627"/>
              <a:ext cx="1373940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</a:p>
          </p:txBody>
        </p:sp>
        <p:sp>
          <p:nvSpPr>
            <p:cNvPr id="177" name="Shape 177"/>
            <p:cNvSpPr/>
            <p:nvPr/>
          </p:nvSpPr>
          <p:spPr>
            <a:xfrm>
              <a:off x="1890586" y="5004526"/>
              <a:ext cx="4261943" cy="1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</a:p>
          </p:txBody>
        </p:sp>
        <p:sp>
          <p:nvSpPr>
            <p:cNvPr id="178" name="Shape 178"/>
            <p:cNvSpPr/>
            <p:nvPr/>
          </p:nvSpPr>
          <p:spPr>
            <a:xfrm flipH="1">
              <a:off x="6242151" y="1909313"/>
              <a:ext cx="1" cy="3012629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</a:p>
          </p:txBody>
        </p:sp>
        <p:sp>
          <p:nvSpPr>
            <p:cNvPr id="179" name="Shape 179"/>
            <p:cNvSpPr/>
            <p:nvPr/>
          </p:nvSpPr>
          <p:spPr>
            <a:xfrm>
              <a:off x="1021705" y="2659977"/>
              <a:ext cx="368504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a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3378153" y="1071459"/>
              <a:ext cx="39365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b</a:t>
              </a:r>
            </a:p>
          </p:txBody>
        </p:sp>
        <p:sp>
          <p:nvSpPr>
            <p:cNvPr id="181" name="Shape 181"/>
            <p:cNvSpPr/>
            <p:nvPr/>
          </p:nvSpPr>
          <p:spPr>
            <a:xfrm>
              <a:off x="3852807" y="5112096"/>
              <a:ext cx="368504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c</a:t>
              </a:r>
            </a:p>
          </p:txBody>
        </p:sp>
        <p:sp>
          <p:nvSpPr>
            <p:cNvPr id="182" name="Shape 182"/>
            <p:cNvSpPr/>
            <p:nvPr/>
          </p:nvSpPr>
          <p:spPr>
            <a:xfrm>
              <a:off x="6629700" y="3091777"/>
              <a:ext cx="39365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d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0" y="541542"/>
              <a:ext cx="368504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0</a:t>
              </a:r>
            </a:p>
          </p:txBody>
        </p:sp>
      </p:grpSp>
    </p:spTree>
  </p:cSld>
  <p:clrMapOvr>
    <a:masterClrMapping/>
  </p:clrMapOvr>
  <p:transition spd="fast" advClick="1">
    <p:dissolv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body" idx="1"/>
          </p:nvPr>
        </p:nvSpPr>
        <p:spPr>
          <a:xfrm>
            <a:off x="952500" y="2507522"/>
            <a:ext cx="11099800" cy="107387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最重要的基本原则：完全约束</a:t>
            </a:r>
          </a:p>
        </p:txBody>
      </p:sp>
      <p:sp>
        <p:nvSpPr>
          <p:cNvPr id="187" name="Shape 187"/>
          <p:cNvSpPr/>
          <p:nvPr/>
        </p:nvSpPr>
        <p:spPr>
          <a:xfrm>
            <a:off x="952500" y="3582789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实战技巧分享</a:t>
            </a:r>
          </a:p>
        </p:txBody>
      </p:sp>
      <p:sp>
        <p:nvSpPr>
          <p:cNvPr id="188" name="Shape 188"/>
          <p:cNvSpPr/>
          <p:nvPr/>
        </p:nvSpPr>
        <p:spPr>
          <a:xfrm>
            <a:off x="952500" y="4668291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基于内容的约束</a:t>
            </a:r>
          </a:p>
        </p:txBody>
      </p:sp>
      <p:sp>
        <p:nvSpPr>
          <p:cNvPr id="189" name="Shape 189"/>
          <p:cNvSpPr/>
          <p:nvPr/>
        </p:nvSpPr>
        <p:spPr>
          <a:xfrm>
            <a:off x="952500" y="5753794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UITableViewCell 自动定高</a:t>
            </a:r>
          </a:p>
        </p:txBody>
      </p:sp>
      <p:sp>
        <p:nvSpPr>
          <p:cNvPr id="190" name="Shape 190"/>
          <p:cNvSpPr/>
          <p:nvPr/>
        </p:nvSpPr>
        <p:spPr>
          <a:xfrm>
            <a:off x="952500" y="6829060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Auto Layout 动画</a:t>
            </a:r>
          </a:p>
        </p:txBody>
      </p:sp>
      <p:sp>
        <p:nvSpPr>
          <p:cNvPr id="191" name="Shape 191"/>
          <p:cNvSpPr/>
          <p:nvPr/>
        </p:nvSpPr>
        <p:spPr>
          <a:xfrm>
            <a:off x="2765053" y="757055"/>
            <a:ext cx="7474695" cy="1152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b="1" sz="4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FFFFFF"/>
                </a:solidFill>
              </a:rPr>
              <a:t>Auto Layout</a:t>
            </a:r>
          </a:p>
        </p:txBody>
      </p:sp>
      <p:sp>
        <p:nvSpPr>
          <p:cNvPr id="192" name="Shape 192"/>
          <p:cNvSpPr/>
          <p:nvPr/>
        </p:nvSpPr>
        <p:spPr>
          <a:xfrm>
            <a:off x="952500" y="7899400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iOS 9 的变化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实战技巧分享</a:t>
            </a:r>
          </a:p>
        </p:txBody>
      </p:sp>
      <p:pic>
        <p:nvPicPr>
          <p:cNvPr id="19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5300" y="2832100"/>
            <a:ext cx="12014200" cy="6324600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Shape 196"/>
          <p:cNvSpPr/>
          <p:nvPr/>
        </p:nvSpPr>
        <p:spPr>
          <a:xfrm>
            <a:off x="570636" y="1981200"/>
            <a:ext cx="228772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1. 使用元素树</a:t>
            </a:r>
          </a:p>
        </p:txBody>
      </p:sp>
      <p:pic>
        <p:nvPicPr>
          <p:cNvPr id="197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78350" y="3632200"/>
            <a:ext cx="3848100" cy="4216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6" dur="1000" fill="hold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nodeType="after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5" grpId="1"/>
      <p:bldP build="whole" bldLvl="1" animBg="1" rev="0" advAuto="0" spid="197" grpId="2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实战技巧分享</a:t>
            </a:r>
          </a:p>
        </p:txBody>
      </p:sp>
      <p:sp>
        <p:nvSpPr>
          <p:cNvPr id="200" name="Shape 200"/>
          <p:cNvSpPr/>
          <p:nvPr/>
        </p:nvSpPr>
        <p:spPr>
          <a:xfrm>
            <a:off x="570636" y="1981200"/>
            <a:ext cx="299892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2. 善用强大的按钮</a:t>
            </a:r>
          </a:p>
        </p:txBody>
      </p:sp>
      <p:pic>
        <p:nvPicPr>
          <p:cNvPr id="20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19600" y="3181350"/>
            <a:ext cx="4165600" cy="3390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dissolv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实战技巧分享</a:t>
            </a:r>
          </a:p>
        </p:txBody>
      </p:sp>
      <p:sp>
        <p:nvSpPr>
          <p:cNvPr id="204" name="Shape 204"/>
          <p:cNvSpPr/>
          <p:nvPr/>
        </p:nvSpPr>
        <p:spPr>
          <a:xfrm>
            <a:off x="570636" y="1981200"/>
            <a:ext cx="454081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3. 邪恶的 Relative to margin</a:t>
            </a:r>
          </a:p>
        </p:txBody>
      </p:sp>
      <p:pic>
        <p:nvPicPr>
          <p:cNvPr id="20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400" y="2926064"/>
            <a:ext cx="11430000" cy="56286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dissolv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实战技巧分享</a:t>
            </a:r>
          </a:p>
        </p:txBody>
      </p:sp>
      <p:sp>
        <p:nvSpPr>
          <p:cNvPr id="208" name="Shape 208"/>
          <p:cNvSpPr/>
          <p:nvPr/>
        </p:nvSpPr>
        <p:spPr>
          <a:xfrm>
            <a:off x="570636" y="1981200"/>
            <a:ext cx="193212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4. 设置比例</a:t>
            </a:r>
          </a:p>
        </p:txBody>
      </p:sp>
      <p:pic>
        <p:nvPicPr>
          <p:cNvPr id="20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4700" y="3048000"/>
            <a:ext cx="11455400" cy="5384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dissolv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body" idx="1"/>
          </p:nvPr>
        </p:nvSpPr>
        <p:spPr>
          <a:xfrm>
            <a:off x="952500" y="2507522"/>
            <a:ext cx="11099800" cy="107387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最重要的基本原则：完全约束</a:t>
            </a:r>
          </a:p>
        </p:txBody>
      </p:sp>
      <p:sp>
        <p:nvSpPr>
          <p:cNvPr id="212" name="Shape 212"/>
          <p:cNvSpPr/>
          <p:nvPr/>
        </p:nvSpPr>
        <p:spPr>
          <a:xfrm>
            <a:off x="952500" y="3582789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实战技巧分享</a:t>
            </a:r>
          </a:p>
        </p:txBody>
      </p:sp>
      <p:sp>
        <p:nvSpPr>
          <p:cNvPr id="213" name="Shape 213"/>
          <p:cNvSpPr/>
          <p:nvPr/>
        </p:nvSpPr>
        <p:spPr>
          <a:xfrm>
            <a:off x="952500" y="4668291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基于内容的约束</a:t>
            </a:r>
          </a:p>
        </p:txBody>
      </p:sp>
      <p:sp>
        <p:nvSpPr>
          <p:cNvPr id="214" name="Shape 214"/>
          <p:cNvSpPr/>
          <p:nvPr/>
        </p:nvSpPr>
        <p:spPr>
          <a:xfrm>
            <a:off x="952500" y="5753794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UITableViewCell 自动定高</a:t>
            </a:r>
          </a:p>
        </p:txBody>
      </p:sp>
      <p:sp>
        <p:nvSpPr>
          <p:cNvPr id="215" name="Shape 215"/>
          <p:cNvSpPr/>
          <p:nvPr/>
        </p:nvSpPr>
        <p:spPr>
          <a:xfrm>
            <a:off x="952500" y="6829060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Auto Layout 动画</a:t>
            </a:r>
          </a:p>
        </p:txBody>
      </p:sp>
      <p:sp>
        <p:nvSpPr>
          <p:cNvPr id="216" name="Shape 216"/>
          <p:cNvSpPr/>
          <p:nvPr/>
        </p:nvSpPr>
        <p:spPr>
          <a:xfrm>
            <a:off x="2765053" y="757055"/>
            <a:ext cx="7474695" cy="1152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b="1" sz="4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FFFFFF"/>
                </a:solidFill>
              </a:rPr>
              <a:t>Auto Layout</a:t>
            </a:r>
          </a:p>
        </p:txBody>
      </p:sp>
      <p:sp>
        <p:nvSpPr>
          <p:cNvPr id="217" name="Shape 217"/>
          <p:cNvSpPr/>
          <p:nvPr/>
        </p:nvSpPr>
        <p:spPr>
          <a:xfrm>
            <a:off x="952500" y="7899400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iOS 9 的变化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51200" y="368300"/>
            <a:ext cx="6502400" cy="6502400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hape 42"/>
          <p:cNvSpPr/>
          <p:nvPr>
            <p:ph type="title"/>
          </p:nvPr>
        </p:nvSpPr>
        <p:spPr>
          <a:xfrm>
            <a:off x="1270000" y="7239000"/>
            <a:ext cx="10464800" cy="1422400"/>
          </a:xfrm>
          <a:prstGeom prst="rect">
            <a:avLst/>
          </a:prstGeom>
        </p:spPr>
        <p:txBody>
          <a:bodyPr/>
          <a:lstStyle>
            <a:lvl1pPr defTabSz="525779">
              <a:defRPr sz="4319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319">
                <a:solidFill>
                  <a:srgbClr val="FFFFFF"/>
                </a:solidFill>
              </a:rPr>
              <a:t>Swift. A modern programming language that is safe, fast, and interactive.</a:t>
            </a:r>
          </a:p>
        </p:txBody>
      </p:sp>
      <p:sp>
        <p:nvSpPr>
          <p:cNvPr id="43" name="Shape 43"/>
          <p:cNvSpPr/>
          <p:nvPr>
            <p:ph type="body" idx="1"/>
          </p:nvPr>
        </p:nvSpPr>
        <p:spPr>
          <a:xfrm>
            <a:off x="1270000" y="8712200"/>
            <a:ext cx="10464800" cy="64975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Swift 是一门静态、强类型的编译型语言</a:t>
            </a:r>
          </a:p>
        </p:txBody>
      </p:sp>
    </p:spTree>
  </p:cSld>
  <p:clrMapOvr>
    <a:masterClrMapping/>
  </p:clrMapOvr>
  <p:transition spd="med" advClick="1">
    <p:push dir="d"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1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2400" y="2790066"/>
            <a:ext cx="10160000" cy="5900668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Shape 220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基于内容的约束</a:t>
            </a:r>
          </a:p>
        </p:txBody>
      </p:sp>
      <p:pic>
        <p:nvPicPr>
          <p:cNvPr id="221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7400" y="1999672"/>
            <a:ext cx="11430000" cy="74814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pasted-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7400" y="2236593"/>
            <a:ext cx="11430000" cy="70076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6" dur="2000" fill="hold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nodeType="after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presetClass="exi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14" dur="2000" fill="hold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1" grpId="3"/>
      <p:bldP build="whole" bldLvl="1" animBg="1" rev="0" advAuto="0" spid="222" grpId="1"/>
      <p:bldP build="whole" bldLvl="1" animBg="1" rev="0" advAuto="0" spid="221" grpId="2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28742" y="1930400"/>
            <a:ext cx="4147316" cy="762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28742" y="1930400"/>
            <a:ext cx="4147316" cy="7620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Shape 226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基于内容的约束</a:t>
            </a:r>
          </a:p>
        </p:txBody>
      </p:sp>
      <p:pic>
        <p:nvPicPr>
          <p:cNvPr id="227" name="pasted-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428742" y="1930400"/>
            <a:ext cx="4147316" cy="762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pasted-image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87400" y="3576102"/>
            <a:ext cx="11430000" cy="43285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6" dur="1000" fill="hold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nodeType="afterEffect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clickEffect" presetClass="exi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15" dur="1000" fill="hold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nodeType="after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nodeType="clickEffect" presetClass="exi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23" dur="1000" fill="hold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nodeType="afterEffect" presetClass="entr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7" grpId="2"/>
      <p:bldP build="whole" bldLvl="1" animBg="1" rev="0" advAuto="0" spid="227" grpId="3"/>
      <p:bldP build="whole" bldLvl="1" animBg="1" rev="0" advAuto="0" spid="225" grpId="4"/>
      <p:bldP build="whole" bldLvl="1" animBg="1" rev="0" advAuto="0" spid="228" grpId="1"/>
      <p:bldP build="whole" bldLvl="1" animBg="1" rev="0" advAuto="0" spid="225" grpId="5"/>
      <p:bldP build="whole" bldLvl="1" animBg="1" rev="0" advAuto="0" spid="224" grpId="6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type="body" idx="1"/>
          </p:nvPr>
        </p:nvSpPr>
        <p:spPr>
          <a:xfrm>
            <a:off x="952500" y="2507522"/>
            <a:ext cx="11099800" cy="107387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最重要的基本原则：完全约束</a:t>
            </a:r>
          </a:p>
        </p:txBody>
      </p:sp>
      <p:sp>
        <p:nvSpPr>
          <p:cNvPr id="231" name="Shape 231"/>
          <p:cNvSpPr/>
          <p:nvPr/>
        </p:nvSpPr>
        <p:spPr>
          <a:xfrm>
            <a:off x="952500" y="3582789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实战技巧分享</a:t>
            </a:r>
          </a:p>
        </p:txBody>
      </p:sp>
      <p:sp>
        <p:nvSpPr>
          <p:cNvPr id="232" name="Shape 232"/>
          <p:cNvSpPr/>
          <p:nvPr/>
        </p:nvSpPr>
        <p:spPr>
          <a:xfrm>
            <a:off x="952500" y="4668291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基于内容的约束</a:t>
            </a:r>
          </a:p>
        </p:txBody>
      </p:sp>
      <p:sp>
        <p:nvSpPr>
          <p:cNvPr id="233" name="Shape 233"/>
          <p:cNvSpPr/>
          <p:nvPr/>
        </p:nvSpPr>
        <p:spPr>
          <a:xfrm>
            <a:off x="952500" y="5753794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UITableViewCell 自动定高</a:t>
            </a:r>
          </a:p>
        </p:txBody>
      </p:sp>
      <p:sp>
        <p:nvSpPr>
          <p:cNvPr id="234" name="Shape 234"/>
          <p:cNvSpPr/>
          <p:nvPr/>
        </p:nvSpPr>
        <p:spPr>
          <a:xfrm>
            <a:off x="952500" y="6829060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Auto Layout 动画</a:t>
            </a:r>
          </a:p>
        </p:txBody>
      </p:sp>
      <p:sp>
        <p:nvSpPr>
          <p:cNvPr id="235" name="Shape 235"/>
          <p:cNvSpPr/>
          <p:nvPr/>
        </p:nvSpPr>
        <p:spPr>
          <a:xfrm>
            <a:off x="2765053" y="757055"/>
            <a:ext cx="7474695" cy="1152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b="1" sz="4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FFFFFF"/>
                </a:solidFill>
              </a:rPr>
              <a:t>Auto Layout</a:t>
            </a:r>
          </a:p>
        </p:txBody>
      </p:sp>
      <p:sp>
        <p:nvSpPr>
          <p:cNvPr id="236" name="Shape 236"/>
          <p:cNvSpPr/>
          <p:nvPr/>
        </p:nvSpPr>
        <p:spPr>
          <a:xfrm>
            <a:off x="952500" y="7899400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iOS 9 的变化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UITableViewCell 自动定高</a:t>
            </a:r>
          </a:p>
        </p:txBody>
      </p:sp>
      <p:pic>
        <p:nvPicPr>
          <p:cNvPr id="23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400" y="2806902"/>
            <a:ext cx="11430000" cy="4139796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Shape 240"/>
          <p:cNvSpPr/>
          <p:nvPr/>
        </p:nvSpPr>
        <p:spPr>
          <a:xfrm>
            <a:off x="1323776" y="7629161"/>
            <a:ext cx="10357248" cy="88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4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tableView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4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estimatedRowHeight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= </a:t>
            </a:r>
            <a:r>
              <a:rPr sz="24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80</a:t>
            </a:r>
            <a:endParaRPr sz="24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4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tableView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4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rowHeight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= </a:t>
            </a:r>
            <a:r>
              <a:rPr sz="24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UITableViewAutomaticDimension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type="body" idx="1"/>
          </p:nvPr>
        </p:nvSpPr>
        <p:spPr>
          <a:xfrm>
            <a:off x="952500" y="2507522"/>
            <a:ext cx="11099800" cy="107387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最重要的基本原则：完全约束</a:t>
            </a:r>
          </a:p>
        </p:txBody>
      </p:sp>
      <p:sp>
        <p:nvSpPr>
          <p:cNvPr id="243" name="Shape 243"/>
          <p:cNvSpPr/>
          <p:nvPr/>
        </p:nvSpPr>
        <p:spPr>
          <a:xfrm>
            <a:off x="952500" y="3582789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实战技巧分享</a:t>
            </a:r>
          </a:p>
        </p:txBody>
      </p:sp>
      <p:sp>
        <p:nvSpPr>
          <p:cNvPr id="244" name="Shape 244"/>
          <p:cNvSpPr/>
          <p:nvPr/>
        </p:nvSpPr>
        <p:spPr>
          <a:xfrm>
            <a:off x="952500" y="4668291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基于内容的约束</a:t>
            </a:r>
          </a:p>
        </p:txBody>
      </p:sp>
      <p:sp>
        <p:nvSpPr>
          <p:cNvPr id="245" name="Shape 245"/>
          <p:cNvSpPr/>
          <p:nvPr/>
        </p:nvSpPr>
        <p:spPr>
          <a:xfrm>
            <a:off x="952500" y="5753794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UITableViewCell 自动定高</a:t>
            </a:r>
          </a:p>
        </p:txBody>
      </p:sp>
      <p:sp>
        <p:nvSpPr>
          <p:cNvPr id="246" name="Shape 246"/>
          <p:cNvSpPr/>
          <p:nvPr/>
        </p:nvSpPr>
        <p:spPr>
          <a:xfrm>
            <a:off x="952500" y="6829060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Auto Layout 动画</a:t>
            </a:r>
          </a:p>
        </p:txBody>
      </p:sp>
      <p:sp>
        <p:nvSpPr>
          <p:cNvPr id="247" name="Shape 247"/>
          <p:cNvSpPr/>
          <p:nvPr/>
        </p:nvSpPr>
        <p:spPr>
          <a:xfrm>
            <a:off x="2765053" y="757055"/>
            <a:ext cx="7474695" cy="1152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b="1" sz="4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FFFFFF"/>
                </a:solidFill>
              </a:rPr>
              <a:t>Auto Layout</a:t>
            </a:r>
          </a:p>
        </p:txBody>
      </p:sp>
      <p:sp>
        <p:nvSpPr>
          <p:cNvPr id="248" name="Shape 248"/>
          <p:cNvSpPr/>
          <p:nvPr/>
        </p:nvSpPr>
        <p:spPr>
          <a:xfrm>
            <a:off x="952500" y="7899400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iOS 9 的变化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Auto Layout 动画</a:t>
            </a:r>
          </a:p>
        </p:txBody>
      </p:sp>
      <p:pic>
        <p:nvPicPr>
          <p:cNvPr id="251" name="1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757671" y="2565400"/>
            <a:ext cx="3489458" cy="6350000"/>
          </a:xfrm>
          <a:prstGeom prst="rect">
            <a:avLst/>
          </a:prstGeom>
        </p:spPr>
      </p:pic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2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51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Auto Layout 动画</a:t>
            </a:r>
          </a:p>
        </p:txBody>
      </p:sp>
      <p:sp>
        <p:nvSpPr>
          <p:cNvPr id="254" name="Shape 254"/>
          <p:cNvSpPr/>
          <p:nvPr/>
        </p:nvSpPr>
        <p:spPr>
          <a:xfrm>
            <a:off x="957957" y="7317061"/>
            <a:ext cx="11088886" cy="1701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546100" algn="l"/>
              </a:tabLst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4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verticalSpaceConstraintOfButtonToLabel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4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constant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+= </a:t>
            </a:r>
            <a:r>
              <a:rPr sz="24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100</a:t>
            </a:r>
            <a:endParaRPr sz="24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546100" algn="l"/>
              </a:tabLst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UIView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4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animateWithDuration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4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0.5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animations: { () -&gt; </a:t>
            </a:r>
            <a:r>
              <a:rPr sz="24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Void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4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in</a:t>
            </a:r>
            <a:endParaRPr sz="24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546100" algn="l"/>
              </a:tabLst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4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self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4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view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4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layoutIfNeeded</a:t>
            </a: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()</a:t>
            </a:r>
            <a:endParaRPr sz="24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546100" algn="l"/>
              </a:tabLst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})</a:t>
            </a:r>
          </a:p>
        </p:txBody>
      </p:sp>
      <p:pic>
        <p:nvPicPr>
          <p:cNvPr id="25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400" y="2170649"/>
            <a:ext cx="11430000" cy="48462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2.gif"/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316071" y="1930400"/>
            <a:ext cx="4372659" cy="7620000"/>
          </a:xfrm>
          <a:prstGeom prst="rect">
            <a:avLst/>
          </a:prstGeom>
        </p:spPr>
      </p:pic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9" fill="hold"/>
                                        <p:tgtEl>
                                          <p:spTgt spid="2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clickEffect" presetClass="exi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15" dur="1000" fill="hold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nodeType="afterEffect" presetClass="exi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19" dur="1000" fill="hold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nodeType="after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24" fill="hold" display="0">
                  <p:stCondLst>
                    <p:cond delay="indefinite"/>
                  </p:stCondLst>
                </p:cTn>
                <p:tgtEl>
                  <p:spTgt spid="256"/>
                </p:tgtEl>
              </p:cMediaNode>
            </p:video>
          </p:childTnLst>
        </p:cTn>
      </p:par>
    </p:tnLst>
    <p:bldLst>
      <p:bldP build="whole" bldLvl="1" animBg="1" rev="0" advAuto="0" spid="255" grpId="3"/>
      <p:bldP build="whole" bldLvl="1" animBg="1" rev="0" advAuto="0" spid="254" grpId="2"/>
      <p:bldP build="whole" bldLvl="1" animBg="1" rev="0" advAuto="0" spid="254" grpId="4"/>
      <p:bldP build="whole" bldLvl="1" animBg="1" rev="0" advAuto="0" spid="256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type="body" idx="1"/>
          </p:nvPr>
        </p:nvSpPr>
        <p:spPr>
          <a:xfrm>
            <a:off x="952500" y="2507522"/>
            <a:ext cx="11099800" cy="107387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最重要的基本原则：完全约束</a:t>
            </a:r>
          </a:p>
        </p:txBody>
      </p:sp>
      <p:sp>
        <p:nvSpPr>
          <p:cNvPr id="259" name="Shape 259"/>
          <p:cNvSpPr/>
          <p:nvPr/>
        </p:nvSpPr>
        <p:spPr>
          <a:xfrm>
            <a:off x="952500" y="3582789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实战技巧分享</a:t>
            </a:r>
          </a:p>
        </p:txBody>
      </p:sp>
      <p:sp>
        <p:nvSpPr>
          <p:cNvPr id="260" name="Shape 260"/>
          <p:cNvSpPr/>
          <p:nvPr/>
        </p:nvSpPr>
        <p:spPr>
          <a:xfrm>
            <a:off x="952500" y="4668291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基于内容的约束</a:t>
            </a:r>
          </a:p>
        </p:txBody>
      </p:sp>
      <p:sp>
        <p:nvSpPr>
          <p:cNvPr id="261" name="Shape 261"/>
          <p:cNvSpPr/>
          <p:nvPr/>
        </p:nvSpPr>
        <p:spPr>
          <a:xfrm>
            <a:off x="952500" y="5753794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UITableViewCell 自动定高</a:t>
            </a:r>
          </a:p>
        </p:txBody>
      </p:sp>
      <p:sp>
        <p:nvSpPr>
          <p:cNvPr id="262" name="Shape 262"/>
          <p:cNvSpPr/>
          <p:nvPr/>
        </p:nvSpPr>
        <p:spPr>
          <a:xfrm>
            <a:off x="952500" y="6829060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Auto Layout 动画</a:t>
            </a:r>
          </a:p>
        </p:txBody>
      </p:sp>
      <p:sp>
        <p:nvSpPr>
          <p:cNvPr id="263" name="Shape 263"/>
          <p:cNvSpPr/>
          <p:nvPr/>
        </p:nvSpPr>
        <p:spPr>
          <a:xfrm>
            <a:off x="2765053" y="757055"/>
            <a:ext cx="7474695" cy="11528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b="1" sz="4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FFFFFF"/>
                </a:solidFill>
              </a:rPr>
              <a:t>Auto Layout</a:t>
            </a:r>
          </a:p>
        </p:txBody>
      </p:sp>
      <p:sp>
        <p:nvSpPr>
          <p:cNvPr id="264" name="Shape 264"/>
          <p:cNvSpPr/>
          <p:nvPr/>
        </p:nvSpPr>
        <p:spPr>
          <a:xfrm>
            <a:off x="952500" y="7899400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iOS 9 的变化</a:t>
            </a:r>
          </a:p>
        </p:txBody>
      </p:sp>
    </p:spTree>
  </p:cSld>
  <p:clrMapOvr>
    <a:masterClrMapping/>
  </p:clrMapOvr>
  <p:transition spd="fast" advClick="1">
    <p:dissolv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/>
        </p:nvSpPr>
        <p:spPr>
          <a:xfrm>
            <a:off x="1270000" y="6362700"/>
            <a:ext cx="10464800" cy="46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i="1" sz="2400"/>
            </a:lvl1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2400">
                <a:solidFill>
                  <a:srgbClr val="FFFFFF"/>
                </a:solidFill>
              </a:rPr>
              <a:t>–雷布斯</a:t>
            </a:r>
          </a:p>
        </p:txBody>
      </p:sp>
      <p:sp>
        <p:nvSpPr>
          <p:cNvPr id="267" name="Shape 267"/>
          <p:cNvSpPr/>
          <p:nvPr/>
        </p:nvSpPr>
        <p:spPr>
          <a:xfrm>
            <a:off x="1270000" y="4267200"/>
            <a:ext cx="10464800" cy="685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i="1" sz="3800"/>
            </a:lvl1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3800">
                <a:solidFill>
                  <a:srgbClr val="FFFFFF"/>
                </a:solidFill>
              </a:rPr>
              <a:t>“Tank You!”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3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nodeType="after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3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7" grpId="1"/>
      <p:bldP build="whole" bldLvl="1" animBg="1" rev="0" advAuto="0" spid="266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你是否应该选择 Swift？</a:t>
            </a:r>
          </a:p>
        </p:txBody>
      </p:sp>
      <p:sp>
        <p:nvSpPr>
          <p:cNvPr id="46" name="Shape 46"/>
          <p:cNvSpPr/>
          <p:nvPr>
            <p:ph type="body" idx="1"/>
          </p:nvPr>
        </p:nvSpPr>
        <p:spPr>
          <a:xfrm>
            <a:off x="952500" y="3036341"/>
            <a:ext cx="11099800" cy="1073879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Apple 全力推行</a:t>
            </a:r>
          </a:p>
        </p:txBody>
      </p:sp>
      <p:pic>
        <p:nvPicPr>
          <p:cNvPr id="4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8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35905" y="3651250"/>
            <a:ext cx="3378201" cy="4178300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49"/>
          <p:cNvSpPr/>
          <p:nvPr/>
        </p:nvSpPr>
        <p:spPr>
          <a:xfrm>
            <a:off x="952500" y="4111608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50" name="Shape 50"/>
          <p:cNvSpPr/>
          <p:nvPr/>
        </p:nvSpPr>
        <p:spPr>
          <a:xfrm>
            <a:off x="952500" y="519711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完全兼容 Cocoa、Cocoa Touch</a:t>
            </a:r>
          </a:p>
        </p:txBody>
      </p:sp>
      <p:sp>
        <p:nvSpPr>
          <p:cNvPr id="51" name="Shape 51"/>
          <p:cNvSpPr/>
          <p:nvPr/>
        </p:nvSpPr>
        <p:spPr>
          <a:xfrm>
            <a:off x="952500" y="6282613"/>
            <a:ext cx="11099800" cy="107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直接支持系统底层的 C api</a:t>
            </a:r>
          </a:p>
        </p:txBody>
      </p:sp>
      <p:sp>
        <p:nvSpPr>
          <p:cNvPr id="52" name="Shape 52"/>
          <p:cNvSpPr/>
          <p:nvPr/>
        </p:nvSpPr>
        <p:spPr>
          <a:xfrm>
            <a:off x="952500" y="7357880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最低支持 iOS 7</a:t>
            </a: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2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99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99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hape 55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56" name="Shape 56"/>
          <p:cNvSpPr/>
          <p:nvPr/>
        </p:nvSpPr>
        <p:spPr>
          <a:xfrm>
            <a:off x="793546" y="2305050"/>
            <a:ext cx="56519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1. 类似动态语言的现代语法</a:t>
            </a:r>
          </a:p>
        </p:txBody>
      </p:sp>
      <p:sp>
        <p:nvSpPr>
          <p:cNvPr id="57" name="Shape 57"/>
          <p:cNvSpPr/>
          <p:nvPr/>
        </p:nvSpPr>
        <p:spPr>
          <a:xfrm>
            <a:off x="1215008" y="3387361"/>
            <a:ext cx="4808984" cy="43010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array = [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1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2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3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]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for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i 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in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array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(i)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if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array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first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== 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1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E44448"/>
                </a:solidFill>
                <a:latin typeface="Monaco"/>
                <a:ea typeface="Monaco"/>
                <a:cs typeface="Monaco"/>
                <a:sym typeface="Monaco"/>
              </a:rPr>
              <a:t>"success!"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61" name="Shape 61"/>
          <p:cNvSpPr/>
          <p:nvPr/>
        </p:nvSpPr>
        <p:spPr>
          <a:xfrm>
            <a:off x="793546" y="2305050"/>
            <a:ext cx="56519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1. 类似动态语言的现代语法</a:t>
            </a:r>
          </a:p>
        </p:txBody>
      </p:sp>
      <p:sp>
        <p:nvSpPr>
          <p:cNvPr id="62" name="Shape 62"/>
          <p:cNvSpPr/>
          <p:nvPr/>
        </p:nvSpPr>
        <p:spPr>
          <a:xfrm>
            <a:off x="1231941" y="3387361"/>
            <a:ext cx="6942932" cy="3361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var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a: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Int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!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//a = 0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if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let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b = 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a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"a: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\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b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 is not nil!"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 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else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{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"a is nil!"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Shape 65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66" name="Shape 66"/>
          <p:cNvSpPr/>
          <p:nvPr/>
        </p:nvSpPr>
        <p:spPr>
          <a:xfrm>
            <a:off x="1198074" y="3622311"/>
            <a:ext cx="7796511" cy="2891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var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a: 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NSMutableArray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= [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1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2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]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var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b: 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NSMutableArray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= 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a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b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insertObject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3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atIndex: 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b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count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a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b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</a:p>
        </p:txBody>
      </p:sp>
      <p:sp>
        <p:nvSpPr>
          <p:cNvPr id="67" name="Shape 67"/>
          <p:cNvSpPr/>
          <p:nvPr/>
        </p:nvSpPr>
        <p:spPr>
          <a:xfrm>
            <a:off x="1224107" y="7183180"/>
            <a:ext cx="2248249" cy="10117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(1, 2, 3)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(1, 2, 3)</a:t>
            </a:r>
          </a:p>
        </p:txBody>
      </p:sp>
      <p:sp>
        <p:nvSpPr>
          <p:cNvPr id="68" name="Shape 68"/>
          <p:cNvSpPr/>
          <p:nvPr/>
        </p:nvSpPr>
        <p:spPr>
          <a:xfrm>
            <a:off x="793546" y="2305050"/>
            <a:ext cx="51947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2. 基本类型全部是值类型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8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6" grpId="2"/>
      <p:bldP build="whole" bldLvl="1" animBg="1" rev="0" advAuto="0" spid="67" grpId="3"/>
      <p:bldP build="whole" bldLvl="1" animBg="1" rev="0" advAuto="0" spid="6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Shape 71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72" name="Shape 72"/>
          <p:cNvSpPr/>
          <p:nvPr/>
        </p:nvSpPr>
        <p:spPr>
          <a:xfrm>
            <a:off x="1198074" y="3622311"/>
            <a:ext cx="3315222" cy="2891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var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a = [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1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2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]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var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b = 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a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b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append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8B84CF"/>
                </a:solidFill>
                <a:latin typeface="Monaco"/>
                <a:ea typeface="Monaco"/>
                <a:cs typeface="Monaco"/>
                <a:sym typeface="Monaco"/>
              </a:rPr>
              <a:t>3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a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print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2800">
                <a:solidFill>
                  <a:srgbClr val="93C86A"/>
                </a:solidFill>
                <a:latin typeface="Monaco"/>
                <a:ea typeface="Monaco"/>
                <a:cs typeface="Monaco"/>
                <a:sym typeface="Monaco"/>
              </a:rPr>
              <a:t>b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</a:p>
        </p:txBody>
      </p:sp>
      <p:sp>
        <p:nvSpPr>
          <p:cNvPr id="73" name="Shape 73"/>
          <p:cNvSpPr/>
          <p:nvPr/>
        </p:nvSpPr>
        <p:spPr>
          <a:xfrm>
            <a:off x="1224107" y="7183180"/>
            <a:ext cx="2034854" cy="10117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[1, 2]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[1, 2, 3]</a:t>
            </a:r>
          </a:p>
        </p:txBody>
      </p:sp>
      <p:sp>
        <p:nvSpPr>
          <p:cNvPr id="74" name="Shape 74"/>
          <p:cNvSpPr/>
          <p:nvPr/>
        </p:nvSpPr>
        <p:spPr>
          <a:xfrm>
            <a:off x="793546" y="2305050"/>
            <a:ext cx="51947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2. 基本类型全部是值类型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8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3" grpId="2"/>
      <p:bldP build="whole" bldLvl="1" animBg="1" rev="0" advAuto="0" spid="7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50405" y="520700"/>
            <a:ext cx="1625601" cy="1625600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Shape 77"/>
          <p:cNvSpPr/>
          <p:nvPr/>
        </p:nvSpPr>
        <p:spPr>
          <a:xfrm>
            <a:off x="952500" y="796561"/>
            <a:ext cx="11099800" cy="10738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sz="4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语言层面更加丰富、现代</a:t>
            </a:r>
          </a:p>
        </p:txBody>
      </p:sp>
      <p:sp>
        <p:nvSpPr>
          <p:cNvPr id="78" name="Shape 78"/>
          <p:cNvSpPr/>
          <p:nvPr/>
        </p:nvSpPr>
        <p:spPr>
          <a:xfrm>
            <a:off x="1165936" y="3666095"/>
            <a:ext cx="10143853" cy="2421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struct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Int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struct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Float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struct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Double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struct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Array&lt;Element&gt;</a:t>
            </a:r>
            <a:endParaRPr sz="2800">
              <a:solidFill>
                <a:srgbClr val="FFFFFF"/>
              </a:solidFill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tabLst>
                <a:tab pos="482600" algn="l"/>
              </a:tabLst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2800">
                <a:solidFill>
                  <a:srgbClr val="C2349B"/>
                </a:solidFill>
                <a:latin typeface="Monaco"/>
                <a:ea typeface="Monaco"/>
                <a:cs typeface="Monaco"/>
                <a:sym typeface="Monaco"/>
              </a:rPr>
              <a:t>struct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 Dictionary&lt;Key : </a:t>
            </a:r>
            <a:r>
              <a:rPr sz="2800">
                <a:solidFill>
                  <a:srgbClr val="00AFCA"/>
                </a:solidFill>
                <a:latin typeface="Monaco"/>
                <a:ea typeface="Monaco"/>
                <a:cs typeface="Monaco"/>
                <a:sym typeface="Monaco"/>
              </a:rPr>
              <a:t>Hashable</a:t>
            </a:r>
            <a:r>
              <a:rPr sz="2800">
                <a:solidFill>
                  <a:srgbClr val="FFFFFF"/>
                </a:solidFill>
                <a:latin typeface="Monaco"/>
                <a:ea typeface="Monaco"/>
                <a:cs typeface="Monaco"/>
                <a:sym typeface="Monaco"/>
              </a:rPr>
              <a:t>, Value&gt;</a:t>
            </a:r>
          </a:p>
        </p:txBody>
      </p:sp>
      <p:sp>
        <p:nvSpPr>
          <p:cNvPr id="79" name="Shape 79"/>
          <p:cNvSpPr/>
          <p:nvPr/>
        </p:nvSpPr>
        <p:spPr>
          <a:xfrm>
            <a:off x="793546" y="2305050"/>
            <a:ext cx="51947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2. 基本类型全部是值类型</a:t>
            </a:r>
          </a:p>
        </p:txBody>
      </p:sp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8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482600" algn="l"/>
          </a:tabLst>
          <a:defRPr b="0" baseline="0" cap="none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Monaco"/>
            <a:ea typeface="Monaco"/>
            <a:cs typeface="Monaco"/>
            <a:sym typeface="Monac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482600" algn="l"/>
          </a:tabLst>
          <a:defRPr b="0" baseline="0" cap="none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Monaco"/>
            <a:ea typeface="Monaco"/>
            <a:cs typeface="Monaco"/>
            <a:sym typeface="Monac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